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7" r:id="rId7"/>
    <p:sldId id="260" r:id="rId8"/>
    <p:sldId id="267" r:id="rId9"/>
    <p:sldId id="264" r:id="rId10"/>
    <p:sldId id="265" r:id="rId11"/>
    <p:sldId id="261" r:id="rId12"/>
    <p:sldId id="268" r:id="rId13"/>
    <p:sldId id="263" r:id="rId14"/>
    <p:sldId id="269" r:id="rId15"/>
    <p:sldId id="270" r:id="rId16"/>
    <p:sldId id="271" r:id="rId17"/>
    <p:sldId id="272" r:id="rId18"/>
    <p:sldId id="273"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F6188-36F3-43D7-8558-C336B471AF65}" v="10" dt="2023-09-30T12:22:03.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7ADF-D297-48B7-13B5-839194954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05FDF4-0679-0A67-C6F9-F995BEC75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F42F01-DB0C-4580-C12F-8AF690E096B3}"/>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5" name="Footer Placeholder 4">
            <a:extLst>
              <a:ext uri="{FF2B5EF4-FFF2-40B4-BE49-F238E27FC236}">
                <a16:creationId xmlns:a16="http://schemas.microsoft.com/office/drawing/2014/main" id="{0EEBB953-3AF3-8FC8-6F67-6BC490C454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7F71AA-7275-F727-81A2-7D7B93C99B61}"/>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175072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528B-1E73-8EFF-40B1-7B9671100B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E53222-33FF-756E-58A7-6582F73966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04F3DE-1931-D332-0BB3-BD39ABD60984}"/>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5" name="Footer Placeholder 4">
            <a:extLst>
              <a:ext uri="{FF2B5EF4-FFF2-40B4-BE49-F238E27FC236}">
                <a16:creationId xmlns:a16="http://schemas.microsoft.com/office/drawing/2014/main" id="{C314A1A3-C10E-040B-1A4A-417F9AFE3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8539A-3A62-F41B-70CF-F5AA9EF58C15}"/>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34380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04658-E596-54E8-D309-9F2535C859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13C2FB-AEBD-8B7B-1129-D31F1AFA0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9FFAC-A921-BFF7-B88B-70D0F163F769}"/>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5" name="Footer Placeholder 4">
            <a:extLst>
              <a:ext uri="{FF2B5EF4-FFF2-40B4-BE49-F238E27FC236}">
                <a16:creationId xmlns:a16="http://schemas.microsoft.com/office/drawing/2014/main" id="{FBD4F490-714B-EB89-642D-AB48216A8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E5B05-0AF5-A29B-5D4C-61D44CA2498B}"/>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398213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174E-4B4F-2959-2F1F-64BA5D099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90D756-ED88-0A73-704E-C22022987F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CF2376-9694-9F3D-B52D-F65498660358}"/>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5" name="Footer Placeholder 4">
            <a:extLst>
              <a:ext uri="{FF2B5EF4-FFF2-40B4-BE49-F238E27FC236}">
                <a16:creationId xmlns:a16="http://schemas.microsoft.com/office/drawing/2014/main" id="{5AF30DD9-7904-6353-E911-262E718F9B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457329-34A2-BACE-92EC-24D10E108C52}"/>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119799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E828-24C8-A9AD-27B3-33FCE4EBB4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6CADE3-DB95-8F0E-3AA5-BCA44E2FE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DB32F1-FDA8-15AE-1FBC-44BEE01B6748}"/>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5" name="Footer Placeholder 4">
            <a:extLst>
              <a:ext uri="{FF2B5EF4-FFF2-40B4-BE49-F238E27FC236}">
                <a16:creationId xmlns:a16="http://schemas.microsoft.com/office/drawing/2014/main" id="{FB0F4E92-E48C-9FFB-3EFF-7B344C599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2DEE34-6418-ACA1-53C6-8179DF4DCB41}"/>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322848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ABF4-C679-4256-7B40-9F1853C4B1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70FD4A-E1DC-5404-9CA0-5F2A143DA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97BDC-83BB-6DEF-4A6F-A72CF93512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1A3823-71C0-873E-BFE7-DFBBF0D52965}"/>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6" name="Footer Placeholder 5">
            <a:extLst>
              <a:ext uri="{FF2B5EF4-FFF2-40B4-BE49-F238E27FC236}">
                <a16:creationId xmlns:a16="http://schemas.microsoft.com/office/drawing/2014/main" id="{E9875B02-A89E-BDE0-F986-86678E0E58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817296-A080-FF0D-52AA-E96DDB54F5B8}"/>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349850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8EC4-5181-D690-2CE0-150AEE5400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48B819-ED2C-89C4-5811-DF7283CED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D5660-4CE5-90D3-3561-9C960802A1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D4488D-EC7B-CE14-F2F8-F5AA1A5CB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46DD1-0595-1452-554C-566BE8725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C8954A-A79B-968D-B55A-3E93F9892726}"/>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8" name="Footer Placeholder 7">
            <a:extLst>
              <a:ext uri="{FF2B5EF4-FFF2-40B4-BE49-F238E27FC236}">
                <a16:creationId xmlns:a16="http://schemas.microsoft.com/office/drawing/2014/main" id="{2DD33266-6EAF-2C82-F8DD-AA7E734D9C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2E9294-18FE-45B8-015E-0543E7ED8A95}"/>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22317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8BDC-A492-7234-43F7-DD175688AE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CDD0C9-6DF0-6CEB-CF2E-5952193E7F7D}"/>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4" name="Footer Placeholder 3">
            <a:extLst>
              <a:ext uri="{FF2B5EF4-FFF2-40B4-BE49-F238E27FC236}">
                <a16:creationId xmlns:a16="http://schemas.microsoft.com/office/drawing/2014/main" id="{86FC1030-A584-B9A2-F4F0-1D3189A23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5AE458-7100-76F2-D12F-F99760C5D351}"/>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79112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A2352F-2389-90E9-FC19-DDB92B6FAE58}"/>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3" name="Footer Placeholder 2">
            <a:extLst>
              <a:ext uri="{FF2B5EF4-FFF2-40B4-BE49-F238E27FC236}">
                <a16:creationId xmlns:a16="http://schemas.microsoft.com/office/drawing/2014/main" id="{FA31812C-A37E-8F31-13CF-39E8EEC547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389171-3FDE-5747-C29D-55FBBAAEC5AD}"/>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419839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52CF-85B3-D854-7988-97F20B99A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725C7D-733E-81E7-4E6C-107D70F4A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5D1495-8EC0-3FED-E53E-3735A260F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1E12B-28C1-52DE-C49A-1B3C789EBC4A}"/>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6" name="Footer Placeholder 5">
            <a:extLst>
              <a:ext uri="{FF2B5EF4-FFF2-40B4-BE49-F238E27FC236}">
                <a16:creationId xmlns:a16="http://schemas.microsoft.com/office/drawing/2014/main" id="{A8D08C65-09B5-788F-7849-F2FCA2594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06FEA0-7ED4-E407-7604-457C63A4ABAB}"/>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4066586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4FAF-D3CD-4D0F-B502-786D32699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FA7CA8-96D7-68F1-FC4A-A13EA750C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1BA235-C245-ABE8-E97A-C401B6AF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00237-635F-6EC3-0DCC-FEECA8EC6890}"/>
              </a:ext>
            </a:extLst>
          </p:cNvPr>
          <p:cNvSpPr>
            <a:spLocks noGrp="1"/>
          </p:cNvSpPr>
          <p:nvPr>
            <p:ph type="dt" sz="half" idx="10"/>
          </p:nvPr>
        </p:nvSpPr>
        <p:spPr/>
        <p:txBody>
          <a:bodyPr/>
          <a:lstStyle/>
          <a:p>
            <a:fld id="{685E3F3C-6E39-4CFD-AFB0-A94E964EB9FC}" type="datetimeFigureOut">
              <a:rPr lang="en-GB" smtClean="0"/>
              <a:t>04/10/2023</a:t>
            </a:fld>
            <a:endParaRPr lang="en-GB"/>
          </a:p>
        </p:txBody>
      </p:sp>
      <p:sp>
        <p:nvSpPr>
          <p:cNvPr id="6" name="Footer Placeholder 5">
            <a:extLst>
              <a:ext uri="{FF2B5EF4-FFF2-40B4-BE49-F238E27FC236}">
                <a16:creationId xmlns:a16="http://schemas.microsoft.com/office/drawing/2014/main" id="{181252AD-02E7-11FF-9B9D-006B7DB757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241E0F-3EB1-8D73-16C9-76994AB2C865}"/>
              </a:ext>
            </a:extLst>
          </p:cNvPr>
          <p:cNvSpPr>
            <a:spLocks noGrp="1"/>
          </p:cNvSpPr>
          <p:nvPr>
            <p:ph type="sldNum" sz="quarter" idx="12"/>
          </p:nvPr>
        </p:nvSpPr>
        <p:spPr/>
        <p:txBody>
          <a:bodyPr/>
          <a:lstStyle/>
          <a:p>
            <a:fld id="{024B91DE-6215-42F7-8DF2-7ADE68ACADF6}" type="slidenum">
              <a:rPr lang="en-GB" smtClean="0"/>
              <a:t>‹#›</a:t>
            </a:fld>
            <a:endParaRPr lang="en-GB"/>
          </a:p>
        </p:txBody>
      </p:sp>
    </p:spTree>
    <p:extLst>
      <p:ext uri="{BB962C8B-B14F-4D97-AF65-F5344CB8AC3E}">
        <p14:creationId xmlns:p14="http://schemas.microsoft.com/office/powerpoint/2010/main" val="372008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12975D-DFB6-95FA-13F3-268D7B16B5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EA258C-A909-472C-F9DC-FCE76456F5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E9D955-7C02-3078-F53F-68BC460E5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E3F3C-6E39-4CFD-AFB0-A94E964EB9FC}" type="datetimeFigureOut">
              <a:rPr lang="en-GB" smtClean="0"/>
              <a:t>04/10/2023</a:t>
            </a:fld>
            <a:endParaRPr lang="en-GB"/>
          </a:p>
        </p:txBody>
      </p:sp>
      <p:sp>
        <p:nvSpPr>
          <p:cNvPr id="5" name="Footer Placeholder 4">
            <a:extLst>
              <a:ext uri="{FF2B5EF4-FFF2-40B4-BE49-F238E27FC236}">
                <a16:creationId xmlns:a16="http://schemas.microsoft.com/office/drawing/2014/main" id="{0B7200E7-F0F8-862C-1C96-72C1D36C9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619089-E44D-32C9-1F91-E36EFABA6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B91DE-6215-42F7-8DF2-7ADE68ACADF6}" type="slidenum">
              <a:rPr lang="en-GB" smtClean="0"/>
              <a:t>‹#›</a:t>
            </a:fld>
            <a:endParaRPr lang="en-GB"/>
          </a:p>
        </p:txBody>
      </p:sp>
    </p:spTree>
    <p:extLst>
      <p:ext uri="{BB962C8B-B14F-4D97-AF65-F5344CB8AC3E}">
        <p14:creationId xmlns:p14="http://schemas.microsoft.com/office/powerpoint/2010/main" val="5721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2D8FC8-B77B-2974-8BB4-489B42B48A67}"/>
              </a:ext>
            </a:extLst>
          </p:cNvPr>
          <p:cNvPicPr>
            <a:picLocks noChangeAspect="1"/>
          </p:cNvPicPr>
          <p:nvPr/>
        </p:nvPicPr>
        <p:blipFill rotWithShape="1">
          <a:blip r:embed="rId2"/>
          <a:srcRect t="17751" r="9089" b="10326"/>
          <a:stretch/>
        </p:blipFill>
        <p:spPr>
          <a:xfrm>
            <a:off x="3523488" y="10"/>
            <a:ext cx="8668512" cy="6857990"/>
          </a:xfrm>
          <a:prstGeom prst="rect">
            <a:avLst/>
          </a:prstGeom>
          <a:solidFill>
            <a:schemeClr val="accent1">
              <a:lumMod val="75000"/>
            </a:schemeClr>
          </a:solidFill>
        </p:spPr>
      </p:pic>
      <p:sp>
        <p:nvSpPr>
          <p:cNvPr id="29" name="Rectangle 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FA2092-66F3-3447-DE0D-3295B2A45949}"/>
              </a:ext>
            </a:extLst>
          </p:cNvPr>
          <p:cNvSpPr>
            <a:spLocks noGrp="1"/>
          </p:cNvSpPr>
          <p:nvPr>
            <p:ph type="ctrTitle"/>
          </p:nvPr>
        </p:nvSpPr>
        <p:spPr>
          <a:xfrm>
            <a:off x="477980" y="1124790"/>
            <a:ext cx="6365879" cy="2123756"/>
          </a:xfrm>
        </p:spPr>
        <p:txBody>
          <a:bodyPr anchor="b">
            <a:normAutofit fontScale="90000"/>
          </a:bodyPr>
          <a:lstStyle/>
          <a:p>
            <a:pPr algn="l"/>
            <a:r>
              <a:rPr lang="de-DE" b="1" dirty="0"/>
              <a:t>Herausforderungen beim Unterrichten und wie man erfolgreich ist</a:t>
            </a:r>
            <a:endParaRPr lang="en-GB" b="1" dirty="0"/>
          </a:p>
        </p:txBody>
      </p:sp>
      <p:sp>
        <p:nvSpPr>
          <p:cNvPr id="3" name="Subtitle 2">
            <a:extLst>
              <a:ext uri="{FF2B5EF4-FFF2-40B4-BE49-F238E27FC236}">
                <a16:creationId xmlns:a16="http://schemas.microsoft.com/office/drawing/2014/main" id="{222A9030-CE49-7602-2E79-8CEAA6D1491C}"/>
              </a:ext>
            </a:extLst>
          </p:cNvPr>
          <p:cNvSpPr>
            <a:spLocks noGrp="1"/>
          </p:cNvSpPr>
          <p:nvPr>
            <p:ph type="subTitle" idx="1"/>
          </p:nvPr>
        </p:nvSpPr>
        <p:spPr>
          <a:xfrm>
            <a:off x="477980" y="3338779"/>
            <a:ext cx="5044712" cy="1208141"/>
          </a:xfrm>
        </p:spPr>
        <p:txBody>
          <a:bodyPr>
            <a:noAutofit/>
          </a:bodyPr>
          <a:lstStyle/>
          <a:p>
            <a:pPr algn="l"/>
            <a:r>
              <a:rPr lang="en-US" b="1" dirty="0" err="1"/>
              <a:t>Umgang</a:t>
            </a:r>
            <a:r>
              <a:rPr lang="en-US" b="1" dirty="0"/>
              <a:t> </a:t>
            </a:r>
            <a:r>
              <a:rPr lang="en-US" b="1" dirty="0" err="1"/>
              <a:t>mit</a:t>
            </a:r>
            <a:r>
              <a:rPr lang="en-US" b="1" dirty="0"/>
              <a:t> </a:t>
            </a:r>
            <a:r>
              <a:rPr lang="en-US" b="1" dirty="0" err="1"/>
              <a:t>herausfordernden</a:t>
            </a:r>
            <a:r>
              <a:rPr lang="en-US" b="1" dirty="0"/>
              <a:t> </a:t>
            </a:r>
            <a:r>
              <a:rPr lang="en-US" b="1" dirty="0" err="1"/>
              <a:t>Schülern</a:t>
            </a:r>
            <a:endParaRPr lang="en-US" sz="2000" dirty="0"/>
          </a:p>
          <a:p>
            <a:pPr algn="l"/>
            <a:r>
              <a:rPr lang="en-US" sz="4000" b="1" dirty="0"/>
              <a:t>Lyn Fry </a:t>
            </a:r>
            <a:br>
              <a:rPr lang="en-US" sz="4000" b="1" dirty="0"/>
            </a:br>
            <a:r>
              <a:rPr lang="en-US" sz="2000" b="1" dirty="0"/>
              <a:t>Oct 2023</a:t>
            </a:r>
            <a:endParaRPr lang="en-GB" sz="4000" b="1" dirty="0"/>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10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6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838200" y="448721"/>
            <a:ext cx="4707671" cy="1225650"/>
          </a:xfrm>
        </p:spPr>
        <p:txBody>
          <a:bodyPr anchor="b">
            <a:normAutofit/>
          </a:bodyPr>
          <a:lstStyle/>
          <a:p>
            <a:r>
              <a:rPr lang="en-US" b="1" dirty="0">
                <a:solidFill>
                  <a:schemeClr val="bg1"/>
                </a:solidFill>
              </a:rPr>
              <a:t>Der </a:t>
            </a:r>
            <a:r>
              <a:rPr lang="en-US" b="1" dirty="0" err="1">
                <a:solidFill>
                  <a:schemeClr val="bg1"/>
                </a:solidFill>
              </a:rPr>
              <a:t>Außenseiter</a:t>
            </a:r>
            <a:endParaRPr lang="en-GB" sz="3800" b="1" dirty="0">
              <a:solidFill>
                <a:schemeClr val="bg1"/>
              </a:solidFill>
            </a:endParaRPr>
          </a:p>
        </p:txBody>
      </p:sp>
      <p:cxnSp>
        <p:nvCxnSpPr>
          <p:cNvPr id="91" name="Straight Connector 6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897769" y="1909192"/>
            <a:ext cx="4586513" cy="3647710"/>
          </a:xfrm>
        </p:spPr>
        <p:txBody>
          <a:bodyPr>
            <a:normAutofit lnSpcReduction="10000"/>
          </a:bodyPr>
          <a:lstStyle/>
          <a:p>
            <a:r>
              <a:rPr lang="de-DE"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Lassen Sie alle an der Reihe sein, mit dem zu spielen
Ermutigen Sie ihn, einen eigenen Partner mitzubringen
Spielen Sie selbst mit ihnen</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6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3" name="Picture 60" descr="White puzzle with one red piece">
            <a:extLst>
              <a:ext uri="{FF2B5EF4-FFF2-40B4-BE49-F238E27FC236}">
                <a16:creationId xmlns:a16="http://schemas.microsoft.com/office/drawing/2014/main" id="{15693AE7-243E-E0A0-BDFB-52C77B58E382}"/>
              </a:ext>
            </a:extLst>
          </p:cNvPr>
          <p:cNvPicPr>
            <a:picLocks noChangeAspect="1"/>
          </p:cNvPicPr>
          <p:nvPr/>
        </p:nvPicPr>
        <p:blipFill rotWithShape="1">
          <a:blip r:embed="rId2"/>
          <a:srcRect l="27563" r="25959"/>
          <a:stretch/>
        </p:blipFill>
        <p:spPr>
          <a:xfrm>
            <a:off x="6525453" y="10"/>
            <a:ext cx="5666547" cy="6857990"/>
          </a:xfrm>
          <a:prstGeom prst="rect">
            <a:avLst/>
          </a:prstGeom>
          <a:effectLst>
            <a:softEdge rad="419100"/>
          </a:effectLst>
        </p:spPr>
      </p:pic>
    </p:spTree>
    <p:extLst>
      <p:ext uri="{BB962C8B-B14F-4D97-AF65-F5344CB8AC3E}">
        <p14:creationId xmlns:p14="http://schemas.microsoft.com/office/powerpoint/2010/main" val="26259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FD327E05-A7EF-4E1C-8C2C-4B4409A18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2" y="0"/>
            <a:ext cx="6067238" cy="6858000"/>
          </a:xfrm>
          <a:custGeom>
            <a:avLst/>
            <a:gdLst>
              <a:gd name="connsiteX0" fmla="*/ 1619628 w 6067238"/>
              <a:gd name="connsiteY0" fmla="*/ 0 h 6858000"/>
              <a:gd name="connsiteX1" fmla="*/ 6067238 w 6067238"/>
              <a:gd name="connsiteY1" fmla="*/ 0 h 6858000"/>
              <a:gd name="connsiteX2" fmla="*/ 6067238 w 6067238"/>
              <a:gd name="connsiteY2" fmla="*/ 6858000 h 6858000"/>
              <a:gd name="connsiteX3" fmla="*/ 1619627 w 6067238"/>
              <a:gd name="connsiteY3" fmla="*/ 6858000 h 6858000"/>
              <a:gd name="connsiteX4" fmla="*/ 1615622 w 6067238"/>
              <a:gd name="connsiteY4" fmla="*/ 6854853 h 6858000"/>
              <a:gd name="connsiteX5" fmla="*/ 0 w 6067238"/>
              <a:gd name="connsiteY5" fmla="*/ 3429000 h 6858000"/>
              <a:gd name="connsiteX6" fmla="*/ 1615622 w 6067238"/>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8" h="6858000">
                <a:moveTo>
                  <a:pt x="1619628" y="0"/>
                </a:moveTo>
                <a:lnTo>
                  <a:pt x="6067238" y="0"/>
                </a:lnTo>
                <a:lnTo>
                  <a:pt x="6067238"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Shape 100">
            <a:extLst>
              <a:ext uri="{FF2B5EF4-FFF2-40B4-BE49-F238E27FC236}">
                <a16:creationId xmlns:a16="http://schemas.microsoft.com/office/drawing/2014/main" id="{B2DDB937-68D3-4159-B17C-BE48C5DBD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95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559031" y="1091821"/>
            <a:ext cx="3757229" cy="4674358"/>
          </a:xfrm>
        </p:spPr>
        <p:txBody>
          <a:bodyPr anchor="ctr">
            <a:normAutofit/>
          </a:bodyPr>
          <a:lstStyle/>
          <a:p>
            <a:r>
              <a:rPr lang="en-US" sz="6600" b="1" dirty="0">
                <a:solidFill>
                  <a:schemeClr val="tx1">
                    <a:lumMod val="85000"/>
                    <a:lumOff val="15000"/>
                  </a:schemeClr>
                </a:solidFill>
              </a:rPr>
              <a:t>Der </a:t>
            </a:r>
            <a:r>
              <a:rPr lang="en-US" sz="6600" b="1" dirty="0" err="1">
                <a:solidFill>
                  <a:schemeClr val="tx1">
                    <a:lumMod val="85000"/>
                    <a:lumOff val="15000"/>
                  </a:schemeClr>
                </a:solidFill>
              </a:rPr>
              <a:t>Zuhörer</a:t>
            </a:r>
            <a:endParaRPr lang="en-GB" sz="6600" b="1" dirty="0">
              <a:solidFill>
                <a:schemeClr val="tx1">
                  <a:lumMod val="85000"/>
                  <a:lumOff val="15000"/>
                </a:schemeClr>
              </a:solidFill>
            </a:endParaRPr>
          </a:p>
        </p:txBody>
      </p:sp>
      <p:sp>
        <p:nvSpPr>
          <p:cNvPr id="103" name="Freeform: Shape 102">
            <a:extLst>
              <a:ext uri="{FF2B5EF4-FFF2-40B4-BE49-F238E27FC236}">
                <a16:creationId xmlns:a16="http://schemas.microsoft.com/office/drawing/2014/main" id="{93CFD3CC-5F48-4351-92B2-B8D02F08E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6523821" y="1091821"/>
            <a:ext cx="4179218" cy="4674357"/>
          </a:xfrm>
        </p:spPr>
        <p:txBody>
          <a:bodyPr anchor="ctr">
            <a:normAutofit/>
          </a:bodyPr>
          <a:lstStyle/>
          <a:p>
            <a:r>
              <a:rPr lang="de-DE"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Bitten Sie andere, mit ihm zu spielen
Drängen Sie ihn, sich bei freundlichen Clubs oder Veranstaltungen anzumelden
Spielen Sie selbst mit ihnen
„Unterrichtsjunkie"</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8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6053667" y="803325"/>
            <a:ext cx="5816599" cy="1325563"/>
          </a:xfrm>
        </p:spPr>
        <p:txBody>
          <a:bodyPr>
            <a:normAutofit/>
          </a:bodyPr>
          <a:lstStyle/>
          <a:p>
            <a:r>
              <a:rPr lang="de-DE"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Derjenige, der es nicht versteht</a:t>
            </a:r>
            <a:endParaRPr lang="en-GB" sz="3700" b="1" dirty="0"/>
          </a:p>
        </p:txBody>
      </p:sp>
      <p:sp>
        <p:nvSpPr>
          <p:cNvPr id="110" name="Freeform: Shape 10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7" name="Graphic 106" descr="Light Bulb and Gear">
            <a:extLst>
              <a:ext uri="{FF2B5EF4-FFF2-40B4-BE49-F238E27FC236}">
                <a16:creationId xmlns:a16="http://schemas.microsoft.com/office/drawing/2014/main" id="{BCF86302-F679-7681-CCAE-0C906043FC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6464595" y="2279018"/>
            <a:ext cx="4903615" cy="3375920"/>
          </a:xfrm>
        </p:spPr>
        <p:txBody>
          <a:bodyPr anchor="t">
            <a:normAutofit/>
          </a:bodyPr>
          <a:lstStyle/>
          <a:p>
            <a:r>
              <a:rPr lang="de-DE" sz="3200" dirty="0"/>
              <a:t>Denken Sie an ihre Vorzüge für die Gruppe, helfen Sie ihn sanft, sich zu konzentrieren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3568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1136397" y="2418408"/>
            <a:ext cx="5804730" cy="3522569"/>
          </a:xfrm>
        </p:spPr>
        <p:txBody>
          <a:bodyPr anchor="t">
            <a:normAutofit/>
          </a:bodyPr>
          <a:lstStyle/>
          <a:p>
            <a:pPr lvl="0"/>
            <a:r>
              <a:rPr lang="de-DE" sz="3200" dirty="0"/>
              <a:t>Die ganze Klasse kapiert es nicht!!  
Klassenversagen = Unterrichtsversagen
Die Ziele der Lektion treten im Hintergrund</a:t>
            </a:r>
            <a:endParaRPr lang="en-GB" sz="3200" dirty="0"/>
          </a:p>
        </p:txBody>
      </p:sp>
      <p:pic>
        <p:nvPicPr>
          <p:cNvPr id="107" name="Graphic 106" descr="Light Bulb and Gear">
            <a:extLst>
              <a:ext uri="{FF2B5EF4-FFF2-40B4-BE49-F238E27FC236}">
                <a16:creationId xmlns:a16="http://schemas.microsoft.com/office/drawing/2014/main" id="{BCF86302-F679-7681-CCAE-0C906043FC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5902" y="674935"/>
            <a:ext cx="5201023" cy="5201023"/>
          </a:xfrm>
          <a:prstGeom prst="rect">
            <a:avLst/>
          </a:prstGeom>
        </p:spPr>
      </p:pic>
      <p:sp>
        <p:nvSpPr>
          <p:cNvPr id="139" name="Rectangle 13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89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1E2CE42-F7BE-6E87-025E-3C84C85DC995}"/>
              </a:ext>
            </a:extLst>
          </p:cNvPr>
          <p:cNvSpPr>
            <a:spLocks noGrp="1"/>
          </p:cNvSpPr>
          <p:nvPr>
            <p:ph type="title"/>
          </p:nvPr>
        </p:nvSpPr>
        <p:spPr>
          <a:xfrm>
            <a:off x="841248" y="426720"/>
            <a:ext cx="10506456" cy="1919141"/>
          </a:xfrm>
        </p:spPr>
        <p:txBody>
          <a:bodyPr anchor="b">
            <a:normAutofit/>
          </a:bodyPr>
          <a:lstStyle/>
          <a:p>
            <a:r>
              <a:rPr lang="en-US" sz="6000" b="1" dirty="0" err="1"/>
              <a:t>Lehransatz</a:t>
            </a:r>
            <a:endParaRPr lang="en-GB" sz="6000" dirty="0"/>
          </a:p>
        </p:txBody>
      </p:sp>
      <p:sp>
        <p:nvSpPr>
          <p:cNvPr id="148" name="Rectangle 14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0" name="Rectangle 14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841248" y="3337269"/>
            <a:ext cx="10509504" cy="2905686"/>
          </a:xfrm>
        </p:spPr>
        <p:txBody>
          <a:bodyPr>
            <a:normAutofit/>
          </a:bodyPr>
          <a:lstStyle/>
          <a:p>
            <a:r>
              <a:rPr lang="de-DE" sz="3600" dirty="0"/>
              <a:t>Fehlerfreies Lernen
Strafen
Spezielle Lektionen
Besprechen Sie mit einem anderen Lehrer</a:t>
            </a:r>
            <a:endParaRPr lang="en-US" sz="3600" dirty="0"/>
          </a:p>
        </p:txBody>
      </p:sp>
      <p:pic>
        <p:nvPicPr>
          <p:cNvPr id="4" name="Picture 3" descr="Paper airplane with lined trails wallpaper">
            <a:extLst>
              <a:ext uri="{FF2B5EF4-FFF2-40B4-BE49-F238E27FC236}">
                <a16:creationId xmlns:a16="http://schemas.microsoft.com/office/drawing/2014/main" id="{02C16372-4F63-6253-9F29-08FCBDE74F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41541" y="2232795"/>
            <a:ext cx="4507742" cy="2704519"/>
          </a:xfrm>
          <a:prstGeom prst="rect">
            <a:avLst/>
          </a:prstGeom>
        </p:spPr>
      </p:pic>
    </p:spTree>
    <p:extLst>
      <p:ext uri="{BB962C8B-B14F-4D97-AF65-F5344CB8AC3E}">
        <p14:creationId xmlns:p14="http://schemas.microsoft.com/office/powerpoint/2010/main" val="37464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0560B-325F-9481-5062-4EF54A1A41BF}"/>
              </a:ext>
            </a:extLst>
          </p:cNvPr>
          <p:cNvSpPr>
            <a:spLocks noGrp="1"/>
          </p:cNvSpPr>
          <p:nvPr>
            <p:ph type="title"/>
          </p:nvPr>
        </p:nvSpPr>
        <p:spPr>
          <a:xfrm>
            <a:off x="841248" y="256032"/>
            <a:ext cx="10506456" cy="1014984"/>
          </a:xfrm>
        </p:spPr>
        <p:txBody>
          <a:bodyPr anchor="b">
            <a:normAutofit/>
          </a:bodyPr>
          <a:lstStyle/>
          <a:p>
            <a:r>
              <a:rPr lang="en-GB" dirty="0">
                <a:effectLst/>
                <a:latin typeface="Calibri" panose="020F0502020204030204" pitchFamily="34" charset="0"/>
                <a:ea typeface="Calibri" panose="020F0502020204030204" pitchFamily="34" charset="0"/>
              </a:rPr>
              <a:t>A few general rules</a:t>
            </a:r>
            <a:endParaRPr lang="en-GB" dirty="0"/>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C57EDC7-6774-1D21-323E-038FF70A850F}"/>
              </a:ext>
            </a:extLst>
          </p:cNvPr>
          <p:cNvSpPr>
            <a:spLocks noGrp="1"/>
          </p:cNvSpPr>
          <p:nvPr>
            <p:ph idx="1"/>
          </p:nvPr>
        </p:nvSpPr>
        <p:spPr>
          <a:xfrm>
            <a:off x="568712" y="1929443"/>
            <a:ext cx="6010508" cy="4354347"/>
          </a:xfrm>
        </p:spPr>
        <p:txBody>
          <a:bodyPr>
            <a:normAutofit fontScale="92500"/>
          </a:bodyPr>
          <a:lstStyle/>
          <a:p>
            <a:pPr marL="742950" indent="-514350">
              <a:lnSpc>
                <a:spcPct val="115000"/>
              </a:lnSpc>
              <a:buFont typeface="+mj-lt"/>
              <a:buAutoNum type="arabicPeriod"/>
            </a:pPr>
            <a:r>
              <a:rPr lang="de-DE" sz="1800" dirty="0"/>
              <a:t>Begrüßen Sie die Schüler mit Namen und mit einem Lächeln
Ermutigen Sie sie, Hände mitzubringen, um zu diskutieren 
Regeln zum Abdecken grundlegender Bridge-Fehler
Halten Sie die anfängliche Erklärung kurz
Versuchen Sie, den Menschen die ganze Zeit ein gutes Gefühl zu geben
Achten Sie auf diejenigen, die nervös sind oder denen es an Selbstvertrauen mangelt
Wiederholen Sie Lektionen, die besonders schwer sind
Haben Sie immer ein Handout dabei</a:t>
            </a:r>
            <a:endParaRPr lang="en-GB" sz="1800" dirty="0"/>
          </a:p>
        </p:txBody>
      </p:sp>
      <p:sp>
        <p:nvSpPr>
          <p:cNvPr id="4" name="Content Placeholder 2">
            <a:extLst>
              <a:ext uri="{FF2B5EF4-FFF2-40B4-BE49-F238E27FC236}">
                <a16:creationId xmlns:a16="http://schemas.microsoft.com/office/drawing/2014/main" id="{786D7B7D-307E-588C-60C7-3D4D716259D1}"/>
              </a:ext>
            </a:extLst>
          </p:cNvPr>
          <p:cNvSpPr txBox="1">
            <a:spLocks/>
          </p:cNvSpPr>
          <p:nvPr/>
        </p:nvSpPr>
        <p:spPr>
          <a:xfrm>
            <a:off x="6677879" y="1929442"/>
            <a:ext cx="5160998" cy="4354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514350">
              <a:lnSpc>
                <a:spcPct val="115000"/>
              </a:lnSpc>
              <a:buFont typeface="+mj-lt"/>
              <a:buAutoNum type="arabicPeriod" startAt="9"/>
            </a:pPr>
            <a:r>
              <a:rPr lang="de-DE" sz="1800" dirty="0"/>
              <a:t>Geben Sie bei Bedarf individuelle Erklärungen ab
Fragen Sie die Schülerinnen und Schüler nach Vorschlägen für das, was sie lernen möchten
Bringen Sie sie in die Bridgeclubs, indem Sie Turniere organisieren und mit ihnen spielen 
Halten Sie ein schwarzes Brett mit Informationen, Witzen, Hinweisen und Geschichten auf dem Laufenden
Entspannen Sie sich nach dem Unterricht.</a:t>
            </a:r>
            <a:endParaRPr lang="en-GB" sz="1800" dirty="0"/>
          </a:p>
        </p:txBody>
      </p:sp>
    </p:spTree>
    <p:extLst>
      <p:ext uri="{BB962C8B-B14F-4D97-AF65-F5344CB8AC3E}">
        <p14:creationId xmlns:p14="http://schemas.microsoft.com/office/powerpoint/2010/main" val="3790538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9" name="Picture 4" descr="Many question marks on black background">
            <a:extLst>
              <a:ext uri="{FF2B5EF4-FFF2-40B4-BE49-F238E27FC236}">
                <a16:creationId xmlns:a16="http://schemas.microsoft.com/office/drawing/2014/main" id="{252DB4A6-123E-75B8-27EA-C8A2DA0E6ED8}"/>
              </a:ext>
            </a:extLst>
          </p:cNvPr>
          <p:cNvPicPr>
            <a:picLocks noChangeAspect="1"/>
          </p:cNvPicPr>
          <p:nvPr/>
        </p:nvPicPr>
        <p:blipFill rotWithShape="1">
          <a:blip r:embed="rId2"/>
          <a:srcRect l="13232" r="2" b="2"/>
          <a:stretch/>
        </p:blipFill>
        <p:spPr>
          <a:xfrm>
            <a:off x="2436987" y="10"/>
            <a:ext cx="9755014" cy="6857990"/>
          </a:xfrm>
          <a:custGeom>
            <a:avLst/>
            <a:gdLst/>
            <a:ahLst/>
            <a:cxnLst/>
            <a:rect l="l" t="t" r="r" b="b"/>
            <a:pathLst>
              <a:path w="9755014" h="6858000">
                <a:moveTo>
                  <a:pt x="3516793" y="0"/>
                </a:moveTo>
                <a:lnTo>
                  <a:pt x="9755014" y="0"/>
                </a:lnTo>
                <a:lnTo>
                  <a:pt x="9755014" y="6858000"/>
                </a:lnTo>
                <a:lnTo>
                  <a:pt x="0" y="6858000"/>
                </a:lnTo>
                <a:lnTo>
                  <a:pt x="112947" y="6800152"/>
                </a:lnTo>
                <a:cubicBezTo>
                  <a:pt x="2182349" y="5675986"/>
                  <a:pt x="3587167" y="3483472"/>
                  <a:pt x="3587167" y="962844"/>
                </a:cubicBezTo>
                <a:cubicBezTo>
                  <a:pt x="3587167" y="733696"/>
                  <a:pt x="3575557" y="507260"/>
                  <a:pt x="3552893" y="284091"/>
                </a:cubicBezTo>
                <a:close/>
              </a:path>
            </a:pathLst>
          </a:custGeom>
        </p:spPr>
      </p:pic>
      <p:sp>
        <p:nvSpPr>
          <p:cNvPr id="30" name="Freeform: Shape 8">
            <a:extLst>
              <a:ext uri="{FF2B5EF4-FFF2-40B4-BE49-F238E27FC236}">
                <a16:creationId xmlns:a16="http://schemas.microsoft.com/office/drawing/2014/main" id="{03884F1C-A5B9-48B2-AA60-375D3002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10">
            <a:extLst>
              <a:ext uri="{FF2B5EF4-FFF2-40B4-BE49-F238E27FC236}">
                <a16:creationId xmlns:a16="http://schemas.microsoft.com/office/drawing/2014/main" id="{25FFC9D2-D020-45DB-B685-1D946BD53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2078AF-54FA-EBBA-6B21-60FEE12A4CCE}"/>
              </a:ext>
            </a:extLst>
          </p:cNvPr>
          <p:cNvSpPr>
            <a:spLocks noGrp="1"/>
          </p:cNvSpPr>
          <p:nvPr>
            <p:ph type="title"/>
          </p:nvPr>
        </p:nvSpPr>
        <p:spPr>
          <a:xfrm>
            <a:off x="804672" y="1452282"/>
            <a:ext cx="4151376" cy="2685408"/>
          </a:xfrm>
        </p:spPr>
        <p:txBody>
          <a:bodyPr vert="horz" lIns="91440" tIns="45720" rIns="91440" bIns="45720" rtlCol="0" anchor="b">
            <a:normAutofit/>
          </a:bodyPr>
          <a:lstStyle/>
          <a:p>
            <a:r>
              <a:rPr lang="en-US" sz="5400" dirty="0" err="1"/>
              <a:t>Fragen</a:t>
            </a:r>
            <a:r>
              <a:rPr lang="en-US" sz="5400" dirty="0"/>
              <a:t> und </a:t>
            </a:r>
            <a:r>
              <a:rPr lang="en-US" sz="5400" dirty="0" err="1"/>
              <a:t>Antworten</a:t>
            </a:r>
            <a:endParaRPr lang="en-US" sz="5400" dirty="0"/>
          </a:p>
        </p:txBody>
      </p:sp>
    </p:spTree>
    <p:extLst>
      <p:ext uri="{BB962C8B-B14F-4D97-AF65-F5344CB8AC3E}">
        <p14:creationId xmlns:p14="http://schemas.microsoft.com/office/powerpoint/2010/main" val="36742168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769CD28-1815-F37F-F370-F6C3114E45A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81195" y="1250420"/>
            <a:ext cx="5237017" cy="3924660"/>
          </a:xfrm>
          <a:prstGeom prst="rect">
            <a:avLst/>
          </a:prstGeom>
          <a:solidFill>
            <a:schemeClr val="accent2">
              <a:lumMod val="60000"/>
              <a:lumOff val="40000"/>
            </a:schemeClr>
          </a:solidFill>
          <a:ln w="50800">
            <a:solidFill>
              <a:schemeClr val="accent1"/>
            </a:solidFill>
          </a:ln>
        </p:spPr>
      </p:pic>
      <p:pic>
        <p:nvPicPr>
          <p:cNvPr id="1027" name="Picture 3">
            <a:extLst>
              <a:ext uri="{FF2B5EF4-FFF2-40B4-BE49-F238E27FC236}">
                <a16:creationId xmlns:a16="http://schemas.microsoft.com/office/drawing/2014/main" id="{5853F9A6-FA94-E11C-3C5C-1D1016CDFD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46427" y="985966"/>
            <a:ext cx="3435540" cy="4579360"/>
          </a:xfrm>
          <a:prstGeom prst="rect">
            <a:avLst/>
          </a:prstGeom>
          <a:solidFill>
            <a:schemeClr val="accent2">
              <a:lumMod val="60000"/>
              <a:lumOff val="40000"/>
            </a:schemeClr>
          </a:solidFill>
          <a:ln w="85725">
            <a:solidFill>
              <a:schemeClr val="accent1"/>
            </a:solidFill>
            <a:miter lim="800000"/>
            <a:headEnd/>
            <a:tailEnd/>
          </a:ln>
        </p:spPr>
      </p:pic>
    </p:spTree>
    <p:extLst>
      <p:ext uri="{BB962C8B-B14F-4D97-AF65-F5344CB8AC3E}">
        <p14:creationId xmlns:p14="http://schemas.microsoft.com/office/powerpoint/2010/main" val="375536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B944-9430-81EC-93A2-78CF03A417B2}"/>
              </a:ext>
            </a:extLst>
          </p:cNvPr>
          <p:cNvSpPr>
            <a:spLocks noGrp="1"/>
          </p:cNvSpPr>
          <p:nvPr>
            <p:ph type="title"/>
          </p:nvPr>
        </p:nvSpPr>
        <p:spPr>
          <a:xfrm>
            <a:off x="6634134" y="1396289"/>
            <a:ext cx="5006336" cy="1325563"/>
          </a:xfrm>
        </p:spPr>
        <p:txBody>
          <a:bodyPr>
            <a:normAutofit/>
          </a:bodyPr>
          <a:lstStyle/>
          <a:p>
            <a:r>
              <a:rPr lang="en-US" dirty="0" err="1"/>
              <a:t>Überblick</a:t>
            </a:r>
            <a:endParaRPr lang="en-GB" dirty="0"/>
          </a:p>
        </p:txBody>
      </p:sp>
      <p:sp>
        <p:nvSpPr>
          <p:cNvPr id="33" name="Freeform: Shape 3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arge skydiving group mid-air">
            <a:extLst>
              <a:ext uri="{FF2B5EF4-FFF2-40B4-BE49-F238E27FC236}">
                <a16:creationId xmlns:a16="http://schemas.microsoft.com/office/drawing/2014/main" id="{C8C465AF-D801-6656-B2CD-97D03A4D86C9}"/>
              </a:ext>
            </a:extLst>
          </p:cNvPr>
          <p:cNvPicPr>
            <a:picLocks noChangeAspect="1"/>
          </p:cNvPicPr>
          <p:nvPr/>
        </p:nvPicPr>
        <p:blipFill rotWithShape="1">
          <a:blip r:embed="rId2"/>
          <a:srcRect l="21293" r="2029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F2AF9A26-04EA-E7C6-D0D2-C41BEA02F134}"/>
              </a:ext>
            </a:extLst>
          </p:cNvPr>
          <p:cNvSpPr>
            <a:spLocks noGrp="1"/>
          </p:cNvSpPr>
          <p:nvPr>
            <p:ph idx="1"/>
          </p:nvPr>
        </p:nvSpPr>
        <p:spPr>
          <a:xfrm>
            <a:off x="6638578" y="2871982"/>
            <a:ext cx="5004073" cy="3181684"/>
          </a:xfrm>
        </p:spPr>
        <p:txBody>
          <a:bodyPr anchor="t">
            <a:normAutofit/>
          </a:bodyPr>
          <a:lstStyle/>
          <a:p>
            <a:r>
              <a:rPr lang="de-DE" sz="3200" dirty="0"/>
              <a:t>Die Charaktere
Ihr Toolkit
Fragen und Antworten</a:t>
            </a:r>
            <a:endParaRPr lang="en-US" sz="3200" dirty="0"/>
          </a:p>
        </p:txBody>
      </p:sp>
    </p:spTree>
    <p:extLst>
      <p:ext uri="{BB962C8B-B14F-4D97-AF65-F5344CB8AC3E}">
        <p14:creationId xmlns:p14="http://schemas.microsoft.com/office/powerpoint/2010/main" val="73283280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6653600" y="1396289"/>
            <a:ext cx="5006336" cy="1325563"/>
          </a:xfrm>
        </p:spPr>
        <p:txBody>
          <a:bodyPr>
            <a:normAutofit/>
          </a:bodyPr>
          <a:lstStyle/>
          <a:p>
            <a:r>
              <a:rPr lang="en-US" b="1" dirty="0" err="1">
                <a:solidFill>
                  <a:schemeClr val="accent1">
                    <a:lumMod val="40000"/>
                    <a:lumOff val="60000"/>
                  </a:schemeClr>
                </a:solidFill>
              </a:rPr>
              <a:t>Nachzügler</a:t>
            </a:r>
            <a:endParaRPr lang="en-GB" b="1" dirty="0">
              <a:solidFill>
                <a:schemeClr val="accent1">
                  <a:lumMod val="40000"/>
                  <a:lumOff val="60000"/>
                </a:schemeClr>
              </a:solidFill>
            </a:endParaRPr>
          </a:p>
        </p:txBody>
      </p:sp>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lock">
            <a:extLst>
              <a:ext uri="{FF2B5EF4-FFF2-40B4-BE49-F238E27FC236}">
                <a16:creationId xmlns:a16="http://schemas.microsoft.com/office/drawing/2014/main" id="{D50C18E7-F13B-7FDA-D425-AE558A5B8C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41" y="643466"/>
            <a:ext cx="4105275" cy="4105275"/>
          </a:xfrm>
          <a:prstGeom prst="rect">
            <a:avLst/>
          </a:prstGeom>
        </p:spPr>
      </p:pic>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6658044" y="2871982"/>
            <a:ext cx="5006336" cy="3181684"/>
          </a:xfrm>
        </p:spPr>
        <p:txBody>
          <a:bodyPr anchor="t">
            <a:normAutofit lnSpcReduction="10000"/>
          </a:bodyPr>
          <a:lstStyle/>
          <a:p>
            <a:r>
              <a:rPr lang="de-DE" sz="32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Fangen Sie immer pünktlich an
Sprechen Sie danach mit ihnen
Kommen Sie früh, um zu chatten und Fragen zu beantworten</a:t>
            </a:r>
            <a:endParaRPr lang="en-GB" sz="3200" dirty="0">
              <a:solidFill>
                <a:schemeClr val="tx1">
                  <a:lumMod val="95000"/>
                </a:schemeClr>
              </a:solidFill>
            </a:endParaRPr>
          </a:p>
        </p:txBody>
      </p:sp>
    </p:spTree>
    <p:extLst>
      <p:ext uri="{BB962C8B-B14F-4D97-AF65-F5344CB8AC3E}">
        <p14:creationId xmlns:p14="http://schemas.microsoft.com/office/powerpoint/2010/main" val="42581499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640080" y="325369"/>
            <a:ext cx="5455920" cy="1956841"/>
          </a:xfrm>
        </p:spPr>
        <p:txBody>
          <a:bodyPr anchor="b">
            <a:normAutofit/>
          </a:bodyPr>
          <a:lstStyle/>
          <a:p>
            <a:r>
              <a:rPr lang="en-US" sz="5400" b="1" dirty="0"/>
              <a:t>Das </a:t>
            </a:r>
            <a:r>
              <a:rPr lang="en-US" sz="5400" b="1" dirty="0" err="1"/>
              <a:t>schrumpfende</a:t>
            </a:r>
            <a:r>
              <a:rPr lang="en-US" sz="5400" b="1" dirty="0"/>
              <a:t> </a:t>
            </a:r>
            <a:r>
              <a:rPr lang="en-US" sz="5400" b="1" dirty="0" err="1"/>
              <a:t>Veilchen</a:t>
            </a:r>
            <a:endParaRPr lang="en-GB" sz="5400" b="1" dirty="0"/>
          </a:p>
        </p:txBody>
      </p:sp>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397042" y="2607569"/>
            <a:ext cx="5430017" cy="3576663"/>
          </a:xfrm>
        </p:spPr>
        <p:txBody>
          <a:bodyPr>
            <a:normAutofit/>
          </a:bodyPr>
          <a:lstStyle/>
          <a:p>
            <a:r>
              <a:rPr lang="de-DE" sz="3200" dirty="0">
                <a:latin typeface="Calibri" panose="020F0502020204030204" pitchFamily="34" charset="0"/>
                <a:ea typeface="Calibri" panose="020F0502020204030204" pitchFamily="34" charset="0"/>
                <a:cs typeface="Times New Roman" panose="02020603050405020304" pitchFamily="18" charset="0"/>
              </a:rPr>
              <a:t>Bauen Sie Selbstvertrauen auf.  </a:t>
            </a:r>
            <a:br>
              <a:rPr lang="de-DE" sz="3200" dirty="0">
                <a:latin typeface="Calibri" panose="020F0502020204030204" pitchFamily="34" charset="0"/>
                <a:ea typeface="Calibri" panose="020F0502020204030204" pitchFamily="34" charset="0"/>
                <a:cs typeface="Times New Roman" panose="02020603050405020304" pitchFamily="18" charset="0"/>
              </a:rPr>
            </a:br>
            <a:r>
              <a:rPr lang="de-DE" sz="3200" dirty="0">
                <a:latin typeface="Calibri" panose="020F0502020204030204" pitchFamily="34" charset="0"/>
                <a:ea typeface="Calibri" panose="020F0502020204030204" pitchFamily="34" charset="0"/>
                <a:cs typeface="Times New Roman" panose="02020603050405020304" pitchFamily="18" charset="0"/>
              </a:rPr>
              <a:t>Kritisieren Sie niemals öffentlich
Sandwich-Ansatz
Handouts im Voraus
Engagieren Sie sich</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Small blue flowers">
            <a:extLst>
              <a:ext uri="{FF2B5EF4-FFF2-40B4-BE49-F238E27FC236}">
                <a16:creationId xmlns:a16="http://schemas.microsoft.com/office/drawing/2014/main" id="{2F8B0429-985E-EB9E-AB2A-BD87D2F6F66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101" r="20448" b="-1"/>
          <a:stretch/>
        </p:blipFill>
        <p:spPr>
          <a:xfrm>
            <a:off x="5827059" y="10"/>
            <a:ext cx="636341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354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6537023" y="1370540"/>
            <a:ext cx="5006336" cy="1325563"/>
          </a:xfrm>
        </p:spPr>
        <p:txBody>
          <a:bodyPr>
            <a:normAutofit/>
          </a:bodyPr>
          <a:lstStyle/>
          <a:p>
            <a:r>
              <a:rPr lang="en-US" b="1" dirty="0"/>
              <a:t>Der </a:t>
            </a:r>
            <a:r>
              <a:rPr lang="en-US" b="1" dirty="0" err="1"/>
              <a:t>Tyrann</a:t>
            </a:r>
            <a:endParaRPr lang="en-GB" b="1" dirty="0"/>
          </a:p>
        </p:txBody>
      </p:sp>
      <p:sp>
        <p:nvSpPr>
          <p:cNvPr id="69" name="Freeform: Shape 6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Face with thick eyebrows">
            <a:extLst>
              <a:ext uri="{FF2B5EF4-FFF2-40B4-BE49-F238E27FC236}">
                <a16:creationId xmlns:a16="http://schemas.microsoft.com/office/drawing/2014/main" id="{0523310C-F921-F007-8E16-960B024A4C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41" y="871537"/>
            <a:ext cx="4105275" cy="3649133"/>
          </a:xfrm>
          <a:prstGeom prst="rect">
            <a:avLst/>
          </a:prstGeom>
        </p:spPr>
      </p:pic>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6388395" y="2871982"/>
            <a:ext cx="5275985" cy="3181684"/>
          </a:xfrm>
        </p:spPr>
        <p:txBody>
          <a:bodyPr anchor="t">
            <a:normAutofit/>
          </a:bodyPr>
          <a:lstStyle/>
          <a:p>
            <a:r>
              <a:rPr lang="de-DE" sz="3200" dirty="0"/>
              <a:t>Nicht neben Schüler setzen, die er verfolgen könnte
Gespräch im Anschluss
Diskutieren Sie die Bridgeregeln (TBR § 74)</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4002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6234330" y="803325"/>
            <a:ext cx="5314536" cy="1325563"/>
          </a:xfrm>
        </p:spPr>
        <p:txBody>
          <a:bodyPr>
            <a:normAutofit/>
          </a:bodyPr>
          <a:lstStyle/>
          <a:p>
            <a:r>
              <a:rPr lang="en-US" b="1" dirty="0"/>
              <a:t>Die </a:t>
            </a:r>
            <a:r>
              <a:rPr lang="en-US" b="1" dirty="0" err="1"/>
              <a:t>Besserwisser</a:t>
            </a:r>
            <a:endParaRPr lang="en-GB" b="1" dirty="0"/>
          </a:p>
        </p:txBody>
      </p:sp>
      <p:sp>
        <p:nvSpPr>
          <p:cNvPr id="70" name="Freeform: Shape 6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Picture 65" descr="Empty speech bubbles">
            <a:extLst>
              <a:ext uri="{FF2B5EF4-FFF2-40B4-BE49-F238E27FC236}">
                <a16:creationId xmlns:a16="http://schemas.microsoft.com/office/drawing/2014/main" id="{F11BE12D-C6CD-7E19-39E5-AC0C6FEE876F}"/>
              </a:ext>
            </a:extLst>
          </p:cNvPr>
          <p:cNvPicPr>
            <a:picLocks noChangeAspect="1"/>
          </p:cNvPicPr>
          <p:nvPr/>
        </p:nvPicPr>
        <p:blipFill rotWithShape="1">
          <a:blip r:embed="rId2"/>
          <a:srcRect l="22129" r="13638"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5787851" y="2279018"/>
            <a:ext cx="5938575" cy="3375920"/>
          </a:xfrm>
        </p:spPr>
        <p:txBody>
          <a:bodyPr anchor="t">
            <a:normAutofit/>
          </a:bodyPr>
          <a:lstStyle/>
          <a:p>
            <a:r>
              <a:rPr lang="de-DE" sz="3200" dirty="0">
                <a:solidFill>
                  <a:schemeClr val="accent1">
                    <a:lumMod val="40000"/>
                    <a:lumOff val="60000"/>
                  </a:schemeClr>
                </a:solidFill>
              </a:rPr>
              <a:t>Setzen sie diese nicht neben schrumpfenden Veilchen 
Mach einen Witz
Gespräch im Anschluss</a:t>
            </a:r>
            <a:endParaRPr lang="en-GB" sz="3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66650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965199" y="447741"/>
            <a:ext cx="4278623" cy="1645919"/>
          </a:xfrm>
        </p:spPr>
        <p:txBody>
          <a:bodyPr>
            <a:normAutofit/>
          </a:bodyPr>
          <a:lstStyle/>
          <a:p>
            <a:r>
              <a:rPr lang="en-US" sz="4000" b="1" dirty="0"/>
              <a:t>Der </a:t>
            </a:r>
            <a:r>
              <a:rPr lang="en-US" sz="4000" b="1" dirty="0" err="1"/>
              <a:t>Herausforderer</a:t>
            </a:r>
            <a:endParaRPr lang="en-GB" sz="4000" b="1" dirty="0"/>
          </a:p>
        </p:txBody>
      </p:sp>
      <p:sp>
        <p:nvSpPr>
          <p:cNvPr id="40" name="Freeform: Shape 39">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Shape 43">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6" name="Group 45">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47"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8"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965199" y="2912937"/>
            <a:ext cx="4987144" cy="3093546"/>
          </a:xfrm>
        </p:spPr>
        <p:txBody>
          <a:bodyPr>
            <a:normAutofit/>
          </a:bodyPr>
          <a:lstStyle/>
          <a:p>
            <a:r>
              <a:rPr lang="de-DE" sz="3200" dirty="0">
                <a:solidFill>
                  <a:schemeClr val="bg1"/>
                </a:solidFill>
              </a:rPr>
              <a:t>Bieten Sie Gelegenheiten an, um unter vier Augen zu diskutieren, z. B. vor dem Unterricht
Aber mein anderer Lehrer sagt:</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8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DED1-4605-7D54-1E0F-736B73D4BA27}"/>
              </a:ext>
            </a:extLst>
          </p:cNvPr>
          <p:cNvSpPr>
            <a:spLocks noGrp="1"/>
          </p:cNvSpPr>
          <p:nvPr>
            <p:ph type="title"/>
          </p:nvPr>
        </p:nvSpPr>
        <p:spPr>
          <a:xfrm>
            <a:off x="762001" y="803325"/>
            <a:ext cx="5314536" cy="1325563"/>
          </a:xfrm>
        </p:spPr>
        <p:txBody>
          <a:bodyPr>
            <a:normAutofit/>
          </a:bodyPr>
          <a:lstStyle/>
          <a:p>
            <a:r>
              <a:rPr lang="en-US" b="1" dirty="0"/>
              <a:t>Der </a:t>
            </a:r>
            <a:r>
              <a:rPr lang="en-US" b="1" dirty="0" err="1"/>
              <a:t>Fragesteller</a:t>
            </a:r>
            <a:endParaRPr lang="en-GB" b="1" dirty="0"/>
          </a:p>
        </p:txBody>
      </p:sp>
      <p:sp>
        <p:nvSpPr>
          <p:cNvPr id="3" name="Content Placeholder 2">
            <a:extLst>
              <a:ext uri="{FF2B5EF4-FFF2-40B4-BE49-F238E27FC236}">
                <a16:creationId xmlns:a16="http://schemas.microsoft.com/office/drawing/2014/main" id="{00FBDC01-B40C-661A-4A1A-12BED5875027}"/>
              </a:ext>
            </a:extLst>
          </p:cNvPr>
          <p:cNvSpPr>
            <a:spLocks noGrp="1"/>
          </p:cNvSpPr>
          <p:nvPr>
            <p:ph idx="1"/>
          </p:nvPr>
        </p:nvSpPr>
        <p:spPr>
          <a:xfrm>
            <a:off x="762000" y="2279018"/>
            <a:ext cx="5314543" cy="3375920"/>
          </a:xfrm>
        </p:spPr>
        <p:txBody>
          <a:bodyPr anchor="t">
            <a:normAutofit/>
          </a:bodyPr>
          <a:lstStyle/>
          <a:p>
            <a:r>
              <a:rPr lang="de-DE" sz="3200" dirty="0"/>
              <a:t>auszufüllendes Formular; </a:t>
            </a:r>
            <a:br>
              <a:rPr lang="de-DE" sz="3200" dirty="0"/>
            </a:br>
            <a:r>
              <a:rPr lang="de-DE" sz="3200" dirty="0"/>
              <a:t>Verteilung der Hand mitgeben</a:t>
            </a:r>
          </a:p>
          <a:p>
            <a:r>
              <a:rPr lang="de-DE" sz="3200" dirty="0"/>
              <a:t>Besprechen Sie interessante Themen mit der Klasse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Freeform: Shape 5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5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Graphic 51" descr="Questions">
            <a:extLst>
              <a:ext uri="{FF2B5EF4-FFF2-40B4-BE49-F238E27FC236}">
                <a16:creationId xmlns:a16="http://schemas.microsoft.com/office/drawing/2014/main" id="{E077A61B-4FF5-435E-89B1-6FFC2248D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524403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37741299362440A3F90875EF644052" ma:contentTypeVersion="17" ma:contentTypeDescription="Create a new document." ma:contentTypeScope="" ma:versionID="13c856b492365ee7541ff8d38248a224">
  <xsd:schema xmlns:xsd="http://www.w3.org/2001/XMLSchema" xmlns:xs="http://www.w3.org/2001/XMLSchema" xmlns:p="http://schemas.microsoft.com/office/2006/metadata/properties" xmlns:ns2="e3780c7d-b590-429f-b7d5-9561567561cd" xmlns:ns3="12a623ee-d36c-400a-8778-238de7e46c5b" targetNamespace="http://schemas.microsoft.com/office/2006/metadata/properties" ma:root="true" ma:fieldsID="967a2c487b4cdf6eb8168a486944c1ba" ns2:_="" ns3:_="">
    <xsd:import namespace="e3780c7d-b590-429f-b7d5-9561567561cd"/>
    <xsd:import namespace="12a623ee-d36c-400a-8778-238de7e46c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80c7d-b590-429f-b7d5-9561567561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c9b175e-12e8-4b69-847b-5c81637fb8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623ee-d36c-400a-8778-238de7e46c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9ed586-c01f-4ce8-98cc-63828b734764}" ma:internalName="TaxCatchAll" ma:showField="CatchAllData" ma:web="12a623ee-d36c-400a-8778-238de7e46c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780c7d-b590-429f-b7d5-9561567561cd">
      <Terms xmlns="http://schemas.microsoft.com/office/infopath/2007/PartnerControls"/>
    </lcf76f155ced4ddcb4097134ff3c332f>
    <TaxCatchAll xmlns="12a623ee-d36c-400a-8778-238de7e46c5b" xsi:nil="true"/>
  </documentManagement>
</p:properties>
</file>

<file path=customXml/itemProps1.xml><?xml version="1.0" encoding="utf-8"?>
<ds:datastoreItem xmlns:ds="http://schemas.openxmlformats.org/officeDocument/2006/customXml" ds:itemID="{1ED5E2A4-7214-425F-BF60-781E24356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80c7d-b590-429f-b7d5-9561567561cd"/>
    <ds:schemaRef ds:uri="12a623ee-d36c-400a-8778-238de7e46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0E2B89-AF46-477E-8025-E041A076F32C}">
  <ds:schemaRefs>
    <ds:schemaRef ds:uri="http://schemas.microsoft.com/sharepoint/v3/contenttype/forms"/>
  </ds:schemaRefs>
</ds:datastoreItem>
</file>

<file path=customXml/itemProps3.xml><?xml version="1.0" encoding="utf-8"?>
<ds:datastoreItem xmlns:ds="http://schemas.openxmlformats.org/officeDocument/2006/customXml" ds:itemID="{05946628-B6EA-4A1A-909F-DC056E6FF121}">
  <ds:schemaRefs>
    <ds:schemaRef ds:uri="http://schemas.openxmlformats.org/package/2006/metadata/core-properties"/>
    <ds:schemaRef ds:uri="http://purl.org/dc/elements/1.1/"/>
    <ds:schemaRef ds:uri="12a623ee-d36c-400a-8778-238de7e46c5b"/>
    <ds:schemaRef ds:uri="http://schemas.microsoft.com/office/2006/metadata/properties"/>
    <ds:schemaRef ds:uri="http://purl.org/dc/terms/"/>
    <ds:schemaRef ds:uri="http://schemas.microsoft.com/office/2006/documentManagement/types"/>
    <ds:schemaRef ds:uri="http://schemas.microsoft.com/office/infopath/2007/PartnerControls"/>
    <ds:schemaRef ds:uri="e3780c7d-b590-429f-b7d5-9561567561c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429</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Herausforderungen beim Unterrichten und wie man erfolgreich ist</vt:lpstr>
      <vt:lpstr>PowerPoint Presentation</vt:lpstr>
      <vt:lpstr>Überblick</vt:lpstr>
      <vt:lpstr>Nachzügler</vt:lpstr>
      <vt:lpstr>Das schrumpfende Veilchen</vt:lpstr>
      <vt:lpstr>Der Tyrann</vt:lpstr>
      <vt:lpstr>Die Besserwisser</vt:lpstr>
      <vt:lpstr>Der Herausforderer</vt:lpstr>
      <vt:lpstr>Der Fragesteller</vt:lpstr>
      <vt:lpstr>Der Außenseiter</vt:lpstr>
      <vt:lpstr>Der Zuhörer</vt:lpstr>
      <vt:lpstr>Derjenige, der es nicht versteht</vt:lpstr>
      <vt:lpstr>PowerPoint Presentation</vt:lpstr>
      <vt:lpstr>Lehransatz</vt:lpstr>
      <vt:lpstr>A few general rules</vt:lpstr>
      <vt:lpstr>Fragen und Antworten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Challenges and How to Succeed</dc:title>
  <dc:creator>Shireen Mohandes</dc:creator>
  <cp:lastModifiedBy>Shireen Mohandes</cp:lastModifiedBy>
  <cp:revision>10</cp:revision>
  <dcterms:created xsi:type="dcterms:W3CDTF">2022-12-16T12:57:46Z</dcterms:created>
  <dcterms:modified xsi:type="dcterms:W3CDTF">2023-10-04T16:29:12Z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0x010100BC37741299362440A3F90875EF644052</vt:lpwstr>
  </property>
</Properties>
</file>